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97DC2-FADB-4E19-96EA-AD6B3468F059}" v="25" dt="2020-08-22T14:10:18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Source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Publicly available data set from </a:t>
          </a:r>
          <a:r>
            <a:rPr lang="en-US" dirty="0" err="1"/>
            <a:t>Kraggle</a:t>
          </a: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696 Entries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12 attributes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Pre-Classified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“fake” == 0 (real) or “fake == 1 (fake)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6607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4077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3100" kern="1200" dirty="0"/>
            <a:t>Source</a:t>
          </a:r>
        </a:p>
      </dsp:txBody>
      <dsp:txXfrm>
        <a:off x="4228" y="194077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47642"/>
          <a:ext cx="3088125" cy="50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Publicly available data set from </a:t>
          </a:r>
          <a:r>
            <a:rPr lang="en-US" sz="1700" kern="1200" dirty="0" err="1"/>
            <a:t>Kraggle</a:t>
          </a:r>
          <a:endParaRPr lang="en-US" sz="1700" kern="1200" dirty="0"/>
        </a:p>
      </dsp:txBody>
      <dsp:txXfrm>
        <a:off x="4228" y="2447642"/>
        <a:ext cx="3088125" cy="501030"/>
      </dsp:txXfrm>
    </dsp:sp>
    <dsp:sp modelId="{210823F6-AC1A-46E3-9D99-A319DF497539}">
      <dsp:nvSpPr>
        <dsp:cNvPr id="0" name=""/>
        <dsp:cNvSpPr/>
      </dsp:nvSpPr>
      <dsp:spPr>
        <a:xfrm>
          <a:off x="4636415" y="76607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4077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3100" kern="1200" dirty="0"/>
            <a:t>696 Entries</a:t>
          </a:r>
        </a:p>
      </dsp:txBody>
      <dsp:txXfrm>
        <a:off x="3632774" y="194077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47642"/>
          <a:ext cx="3088125" cy="50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12 attributes</a:t>
          </a:r>
        </a:p>
      </dsp:txBody>
      <dsp:txXfrm>
        <a:off x="3632774" y="2447642"/>
        <a:ext cx="3088125" cy="501030"/>
      </dsp:txXfrm>
    </dsp:sp>
    <dsp:sp modelId="{B0A3ABD2-C471-4A21-8AEF-3843C86919E1}">
      <dsp:nvSpPr>
        <dsp:cNvPr id="0" name=""/>
        <dsp:cNvSpPr/>
      </dsp:nvSpPr>
      <dsp:spPr>
        <a:xfrm>
          <a:off x="8264962" y="76607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4077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3100" kern="1200" dirty="0"/>
            <a:t>Pre-Classified</a:t>
          </a:r>
        </a:p>
      </dsp:txBody>
      <dsp:txXfrm>
        <a:off x="7261321" y="194077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47642"/>
          <a:ext cx="3088125" cy="50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“fake” == 0 (real) or “fake == 1 (fake)</a:t>
          </a:r>
        </a:p>
      </dsp:txBody>
      <dsp:txXfrm>
        <a:off x="7261321" y="2447642"/>
        <a:ext cx="3088125" cy="501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xmlns="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xmlns="" id="{FE469E50-3893-4ED6-92BA-2985C32B0C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Spam or Not? Instagram Accounts Examined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047" y="4355049"/>
            <a:ext cx="3485072" cy="543463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Jamie Lynn </a:t>
            </a:r>
            <a:r>
              <a:rPr lang="en-US" sz="2300" dirty="0" smtClean="0">
                <a:solidFill>
                  <a:srgbClr val="5792BA"/>
                </a:solidFill>
              </a:rPr>
              <a:t>Lufrano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About the Data Set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xmlns="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95056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590B8-2C9B-4890-B99E-04C1753B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911F5-2236-4EE6-BFB5-AD6700B2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observations on feature patterns based on means, standard deviations, and correlations</a:t>
            </a:r>
          </a:p>
          <a:p>
            <a:r>
              <a:rPr lang="en-US" dirty="0"/>
              <a:t>Test various classifiers based on groupings of features made from those observations, as well as all features (as a control)</a:t>
            </a:r>
          </a:p>
        </p:txBody>
      </p:sp>
    </p:spTree>
    <p:extLst>
      <p:ext uri="{BB962C8B-B14F-4D97-AF65-F5344CB8AC3E}">
        <p14:creationId xmlns:p14="http://schemas.microsoft.com/office/powerpoint/2010/main" val="44127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0E6BD-1337-455E-A0CE-9BCFF1A3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6" y="99237"/>
            <a:ext cx="10353762" cy="1257300"/>
          </a:xfrm>
        </p:spPr>
        <p:txBody>
          <a:bodyPr/>
          <a:lstStyle/>
          <a:p>
            <a:r>
              <a:rPr lang="en-US" dirty="0"/>
              <a:t>Examining the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88B7412-A36C-4D02-9E23-A937C1EC2C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813328"/>
              </p:ext>
            </p:extLst>
          </p:nvPr>
        </p:nvGraphicFramePr>
        <p:xfrm>
          <a:off x="333944" y="2015535"/>
          <a:ext cx="4582160" cy="3101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xmlns="" val="3728367443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xmlns="" val="369500122"/>
                    </a:ext>
                  </a:extLst>
                </a:gridCol>
                <a:gridCol w="633095">
                  <a:extLst>
                    <a:ext uri="{9D8B030D-6E8A-4147-A177-3AD203B41FA5}">
                      <a16:colId xmlns:a16="http://schemas.microsoft.com/office/drawing/2014/main" xmlns="" val="33183905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223117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757417183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xmlns="" val="1071956087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xmlns="" val="2460363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"fake"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"fake" == 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"fake" == 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5297257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Feature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μ (0)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σ (0)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μ (1)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σ (1)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μ (All)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 σ (All)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766722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87622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 #:len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71604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full words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85327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full #:len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618357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full=user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746498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 len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41.88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43.67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23.41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33273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URL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15247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private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754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197.92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516.51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377.76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091456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followers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158157.2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1185914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142.62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79149.91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842281.8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47539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follows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712.87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397.3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944.16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555.09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1022.88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0715164"/>
                  </a:ext>
                </a:extLst>
              </a:tr>
            </a:tbl>
          </a:graphicData>
        </a:graphic>
      </p:graphicFrame>
      <p:pic>
        <p:nvPicPr>
          <p:cNvPr id="12" name="Picture 11" descr="A close up of a keyboard&#10;&#10;Description automatically generated">
            <a:extLst>
              <a:ext uri="{FF2B5EF4-FFF2-40B4-BE49-F238E27FC236}">
                <a16:creationId xmlns:a16="http://schemas.microsoft.com/office/drawing/2014/main" xmlns="" id="{FCE0E56C-411C-408F-ACF1-9CA2E909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202" y="1356537"/>
            <a:ext cx="2481816" cy="2481816"/>
          </a:xfrm>
          <a:prstGeom prst="rect">
            <a:avLst/>
          </a:prstGeom>
        </p:spPr>
      </p:pic>
      <p:pic>
        <p:nvPicPr>
          <p:cNvPr id="14" name="Picture 13" descr="A picture containing text, crossword&#10;&#10;Description automatically generated">
            <a:extLst>
              <a:ext uri="{FF2B5EF4-FFF2-40B4-BE49-F238E27FC236}">
                <a16:creationId xmlns:a16="http://schemas.microsoft.com/office/drawing/2014/main" xmlns="" id="{A1303AF4-C111-4E21-9F43-FB88AECF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556" y="1356537"/>
            <a:ext cx="2481816" cy="2481816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xmlns="" id="{5C8AB01C-A4B1-41D7-8F83-64F8E93A3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202" y="4026196"/>
            <a:ext cx="2481817" cy="2481817"/>
          </a:xfrm>
          <a:prstGeom prst="rect">
            <a:avLst/>
          </a:prstGeom>
        </p:spPr>
      </p:pic>
      <p:pic>
        <p:nvPicPr>
          <p:cNvPr id="22" name="Picture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E6B7FD4E-DA0C-4C50-B9DD-256AC708A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556" y="4026196"/>
            <a:ext cx="2481817" cy="24818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9E16FF0-DF0A-47A7-A711-915A51109509}"/>
              </a:ext>
            </a:extLst>
          </p:cNvPr>
          <p:cNvSpPr txBox="1"/>
          <p:nvPr/>
        </p:nvSpPr>
        <p:spPr>
          <a:xfrm>
            <a:off x="788786" y="5406540"/>
            <a:ext cx="3843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‘private’, ‘full=user’, and ‘full #:len’ were determined as least significant</a:t>
            </a:r>
          </a:p>
        </p:txBody>
      </p:sp>
    </p:spTree>
    <p:extLst>
      <p:ext uri="{BB962C8B-B14F-4D97-AF65-F5344CB8AC3E}">
        <p14:creationId xmlns:p14="http://schemas.microsoft.com/office/powerpoint/2010/main" val="189762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8E16A-15CC-45B4-96B5-AFD80CE3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2400"/>
            <a:ext cx="10353762" cy="1257300"/>
          </a:xfrm>
        </p:spPr>
        <p:txBody>
          <a:bodyPr/>
          <a:lstStyle/>
          <a:p>
            <a:r>
              <a:rPr lang="en-US" dirty="0"/>
              <a:t>Testing Classifiers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E0004604-4BBE-42C0-B5BF-2C780E7B9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852898"/>
              </p:ext>
            </p:extLst>
          </p:nvPr>
        </p:nvGraphicFramePr>
        <p:xfrm>
          <a:off x="185176" y="2511375"/>
          <a:ext cx="5905500" cy="2645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7568780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413035769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444245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2856834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0735588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2562440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72471655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959955109"/>
                    </a:ext>
                  </a:extLst>
                </a:gridCol>
              </a:tblGrid>
              <a:tr h="3278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4220539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46.26%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4165037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46.26%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176595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46.26%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8943861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46.26%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7184939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46.26%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5365548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reduced_features_5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46.55%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72762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5ABC2CF-EFAF-4B4F-9E65-298952993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657541"/>
              </p:ext>
            </p:extLst>
          </p:nvPr>
        </p:nvGraphicFramePr>
        <p:xfrm>
          <a:off x="6179398" y="2511375"/>
          <a:ext cx="5905500" cy="2645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1732922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5577721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62121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2772187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4512398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84271413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20814534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557094953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801312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52.01%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527193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51.15%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627123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9114455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7451715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9643908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118574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51B2E4-998E-4678-996B-6DB1657AFDCA}"/>
              </a:ext>
            </a:extLst>
          </p:cNvPr>
          <p:cNvSpPr txBox="1"/>
          <p:nvPr/>
        </p:nvSpPr>
        <p:spPr>
          <a:xfrm>
            <a:off x="2247297" y="1924493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k-NN with k =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F4BAE1-7FA1-49B2-B8F7-EAAF573363BA}"/>
              </a:ext>
            </a:extLst>
          </p:cNvPr>
          <p:cNvSpPr txBox="1"/>
          <p:nvPr/>
        </p:nvSpPr>
        <p:spPr>
          <a:xfrm>
            <a:off x="8385827" y="1924493"/>
            <a:ext cx="210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5E75E6-8825-40CD-80C2-F44FE738D654}"/>
              </a:ext>
            </a:extLst>
          </p:cNvPr>
          <p:cNvSpPr txBox="1"/>
          <p:nvPr/>
        </p:nvSpPr>
        <p:spPr>
          <a:xfrm>
            <a:off x="4458157" y="5624624"/>
            <a:ext cx="3442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“Toss a coin”</a:t>
            </a:r>
          </a:p>
        </p:txBody>
      </p:sp>
    </p:spTree>
    <p:extLst>
      <p:ext uri="{BB962C8B-B14F-4D97-AF65-F5344CB8AC3E}">
        <p14:creationId xmlns:p14="http://schemas.microsoft.com/office/powerpoint/2010/main" val="417169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8E16A-15CC-45B4-96B5-AFD80CE3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52400"/>
            <a:ext cx="10353762" cy="1257300"/>
          </a:xfrm>
        </p:spPr>
        <p:txBody>
          <a:bodyPr/>
          <a:lstStyle/>
          <a:p>
            <a:r>
              <a:rPr lang="en-US" dirty="0"/>
              <a:t>Testing Classifiers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85581871-E742-42E9-87FC-40379AF61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186973"/>
              </p:ext>
            </p:extLst>
          </p:nvPr>
        </p:nvGraphicFramePr>
        <p:xfrm>
          <a:off x="3137926" y="2457524"/>
          <a:ext cx="5905500" cy="2473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39270786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8653918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5823058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6594641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6027287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07025042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3563862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74186716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Features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7663647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88.64%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2619524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88.64%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469393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88.64%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1166018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88.64%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49.42%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5830384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66.67%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91.48%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41.28%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1691333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59.77%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93.75%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172147956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FE55999B-D528-4F32-85FB-A2CFE2D4E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24575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027DFD-07A5-40E1-A9FF-64AD3FAD5D4E}"/>
              </a:ext>
            </a:extLst>
          </p:cNvPr>
          <p:cNvSpPr txBox="1"/>
          <p:nvPr/>
        </p:nvSpPr>
        <p:spPr>
          <a:xfrm>
            <a:off x="4885661" y="1903463"/>
            <a:ext cx="766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Naive Bayesian</a:t>
            </a:r>
          </a:p>
        </p:txBody>
      </p:sp>
    </p:spTree>
    <p:extLst>
      <p:ext uri="{BB962C8B-B14F-4D97-AF65-F5344CB8AC3E}">
        <p14:creationId xmlns:p14="http://schemas.microsoft.com/office/powerpoint/2010/main" val="163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8CCDF-06D2-45E2-954C-DB8EC02F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Classifiers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A94EF27F-BD4F-40C1-9ED0-EA7181375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001409"/>
              </p:ext>
            </p:extLst>
          </p:nvPr>
        </p:nvGraphicFramePr>
        <p:xfrm>
          <a:off x="105993" y="2105560"/>
          <a:ext cx="5455389" cy="2645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3986">
                  <a:extLst>
                    <a:ext uri="{9D8B030D-6E8A-4147-A177-3AD203B41FA5}">
                      <a16:colId xmlns:a16="http://schemas.microsoft.com/office/drawing/2014/main" xmlns="" val="2034792551"/>
                    </a:ext>
                  </a:extLst>
                </a:gridCol>
                <a:gridCol w="563137">
                  <a:extLst>
                    <a:ext uri="{9D8B030D-6E8A-4147-A177-3AD203B41FA5}">
                      <a16:colId xmlns:a16="http://schemas.microsoft.com/office/drawing/2014/main" xmlns="" val="266275777"/>
                    </a:ext>
                  </a:extLst>
                </a:gridCol>
                <a:gridCol w="563137">
                  <a:extLst>
                    <a:ext uri="{9D8B030D-6E8A-4147-A177-3AD203B41FA5}">
                      <a16:colId xmlns:a16="http://schemas.microsoft.com/office/drawing/2014/main" xmlns="" val="537029664"/>
                    </a:ext>
                  </a:extLst>
                </a:gridCol>
                <a:gridCol w="563137">
                  <a:extLst>
                    <a:ext uri="{9D8B030D-6E8A-4147-A177-3AD203B41FA5}">
                      <a16:colId xmlns:a16="http://schemas.microsoft.com/office/drawing/2014/main" xmlns="" val="4114484715"/>
                    </a:ext>
                  </a:extLst>
                </a:gridCol>
                <a:gridCol w="563137">
                  <a:extLst>
                    <a:ext uri="{9D8B030D-6E8A-4147-A177-3AD203B41FA5}">
                      <a16:colId xmlns:a16="http://schemas.microsoft.com/office/drawing/2014/main" xmlns="" val="3792677344"/>
                    </a:ext>
                  </a:extLst>
                </a:gridCol>
                <a:gridCol w="633529">
                  <a:extLst>
                    <a:ext uri="{9D8B030D-6E8A-4147-A177-3AD203B41FA5}">
                      <a16:colId xmlns:a16="http://schemas.microsoft.com/office/drawing/2014/main" xmlns="" val="1334955206"/>
                    </a:ext>
                  </a:extLst>
                </a:gridCol>
                <a:gridCol w="633529">
                  <a:extLst>
                    <a:ext uri="{9D8B030D-6E8A-4147-A177-3AD203B41FA5}">
                      <a16:colId xmlns:a16="http://schemas.microsoft.com/office/drawing/2014/main" xmlns="" val="2873002176"/>
                    </a:ext>
                  </a:extLst>
                </a:gridCol>
                <a:gridCol w="621797">
                  <a:extLst>
                    <a:ext uri="{9D8B030D-6E8A-4147-A177-3AD203B41FA5}">
                      <a16:colId xmlns:a16="http://schemas.microsoft.com/office/drawing/2014/main" xmlns="" val="3640089350"/>
                    </a:ext>
                  </a:extLst>
                </a:gridCol>
              </a:tblGrid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50934910"/>
                  </a:ext>
                </a:extLst>
              </a:tr>
              <a:tr h="190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88.95%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85.23%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68206503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88.79%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91.86%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50697091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91.86%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82.39%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4192287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83.62%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86.05%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81.25%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8327894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83.91%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90.12%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77.84%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279479370"/>
                  </a:ext>
                </a:extLst>
              </a:tr>
              <a:tr h="349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83.05%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84.30%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81.82%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312560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AC5D254C-9746-4542-ACF3-1738BA22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47987" y="-1020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Decision Tree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E60962B-56CD-4970-8724-6883DBD51D5C}"/>
              </a:ext>
            </a:extLst>
          </p:cNvPr>
          <p:cNvSpPr txBox="1"/>
          <p:nvPr/>
        </p:nvSpPr>
        <p:spPr>
          <a:xfrm>
            <a:off x="2012212" y="1737445"/>
            <a:ext cx="7575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Decision Tree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8776607-CF34-4081-9810-2736A556D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18791"/>
              </p:ext>
            </p:extLst>
          </p:nvPr>
        </p:nvGraphicFramePr>
        <p:xfrm>
          <a:off x="5661607" y="2105560"/>
          <a:ext cx="6515100" cy="2645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10607925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7768932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2353674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8461042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5467864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05983046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64408453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234659704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595760147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(N, 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61552394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(7, 5)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93.10%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90.64%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95.48%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6807924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(9, 5)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93.10%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92.40%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93.79%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986877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(4, 5)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89.94%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88.89%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90.96%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243471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(6, 4)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90.80%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93.57%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88.14%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6931214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(4, 5)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88.51%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85.96%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90.96%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7527211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(3, 3)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86.78%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92.66%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5361896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798AF2-4E00-443A-A69F-330508C9C403}"/>
              </a:ext>
            </a:extLst>
          </p:cNvPr>
          <p:cNvSpPr txBox="1"/>
          <p:nvPr/>
        </p:nvSpPr>
        <p:spPr>
          <a:xfrm>
            <a:off x="8161774" y="1682234"/>
            <a:ext cx="7581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7946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805914-F9FD-4E71-BDCF-D859A73B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59E105E3-C67B-4D3D-90E2-25B35C234B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33687" y="2610104"/>
          <a:ext cx="6515100" cy="2645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xmlns="" val="27926203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5588069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4861266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8385789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8801627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09477414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70962726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xmlns="" val="4648194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187280855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(N, 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TPR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TNR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7464794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(1, 2)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7672481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(3, 1)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83.33%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66.67%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7288051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(8, 4)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38375936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(7, 1)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6255668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(2, 1)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038156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reduced_features_5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(3, 1)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511794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9B7356-51E5-48A9-B050-190B1DE3419C}"/>
              </a:ext>
            </a:extLst>
          </p:cNvPr>
          <p:cNvSpPr txBox="1"/>
          <p:nvPr/>
        </p:nvSpPr>
        <p:spPr>
          <a:xfrm>
            <a:off x="5056834" y="215157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59050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E3BD53-34B7-456E-9488-3821CC3C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2ABB03-573D-425C-9D2D-D459F03C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sz="5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 on this data set, the smallest grouping of features that I would use to produce the most accurate results for classifying real and fake Instagram accounts would be: 'pic', 'user #:len', 'full words', 'desc </a:t>
            </a:r>
            <a:r>
              <a:rPr lang="en-US" sz="5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</a:t>
            </a:r>
            <a:r>
              <a:rPr lang="en-US" sz="5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', 'URL', 'posts', 'followers', 'follows'.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42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{64D2BBFD-50C3-4871-AC00-B81A5BEC6C80}tf11665031_win32</Template>
  <TotalTime>24</TotalTime>
  <Words>819</Words>
  <Application>Microsoft Office PowerPoint</Application>
  <PresentationFormat>Widescreen</PresentationFormat>
  <Paragraphs>466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Arial Nova Light</vt:lpstr>
      <vt:lpstr>Times New Roman</vt:lpstr>
      <vt:lpstr>Trebuchet MS</vt:lpstr>
      <vt:lpstr>Wingdings 2</vt:lpstr>
      <vt:lpstr>SlateVTI</vt:lpstr>
      <vt:lpstr>Spam or Not? Instagram Accounts Examined</vt:lpstr>
      <vt:lpstr>About the Data Set</vt:lpstr>
      <vt:lpstr>Approach</vt:lpstr>
      <vt:lpstr>Examining the Features</vt:lpstr>
      <vt:lpstr>Testing Classifiers</vt:lpstr>
      <vt:lpstr>Testing Classifiers</vt:lpstr>
      <vt:lpstr>Best Classifiers</vt:lpstr>
      <vt:lpstr>Experimental Data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 or Not? Instagram Accounts Examined</dc:title>
  <dc:creator>Jamie Lynn</dc:creator>
  <cp:lastModifiedBy>Jamie Lynn Kiernan</cp:lastModifiedBy>
  <cp:revision>3</cp:revision>
  <dcterms:created xsi:type="dcterms:W3CDTF">2020-08-22T13:49:50Z</dcterms:created>
  <dcterms:modified xsi:type="dcterms:W3CDTF">2020-12-03T11:36:28Z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